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56" r:id="rId6"/>
    <p:sldId id="258" r:id="rId7"/>
    <p:sldId id="257" r:id="rId8"/>
    <p:sldId id="263" r:id="rId9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0727-377B-4AEE-84A2-E81839233CCA}" type="datetimeFigureOut">
              <a:rPr lang="es-VE" smtClean="0"/>
              <a:pPr/>
              <a:t>06/02/2022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F71B-E6FB-4487-B331-E737DD44CC0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0727-377B-4AEE-84A2-E81839233CCA}" type="datetimeFigureOut">
              <a:rPr lang="es-VE" smtClean="0"/>
              <a:pPr/>
              <a:t>06/02/2022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F71B-E6FB-4487-B331-E737DD44CC0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0727-377B-4AEE-84A2-E81839233CCA}" type="datetimeFigureOut">
              <a:rPr lang="es-VE" smtClean="0"/>
              <a:pPr/>
              <a:t>06/02/2022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F71B-E6FB-4487-B331-E737DD44CC0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0727-377B-4AEE-84A2-E81839233CCA}" type="datetimeFigureOut">
              <a:rPr lang="es-VE" smtClean="0"/>
              <a:pPr/>
              <a:t>06/02/2022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F71B-E6FB-4487-B331-E737DD44CC0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0727-377B-4AEE-84A2-E81839233CCA}" type="datetimeFigureOut">
              <a:rPr lang="es-VE" smtClean="0"/>
              <a:pPr/>
              <a:t>06/02/2022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F71B-E6FB-4487-B331-E737DD44CC0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0727-377B-4AEE-84A2-E81839233CCA}" type="datetimeFigureOut">
              <a:rPr lang="es-VE" smtClean="0"/>
              <a:pPr/>
              <a:t>06/02/2022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F71B-E6FB-4487-B331-E737DD44CC0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0727-377B-4AEE-84A2-E81839233CCA}" type="datetimeFigureOut">
              <a:rPr lang="es-VE" smtClean="0"/>
              <a:pPr/>
              <a:t>06/02/2022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F71B-E6FB-4487-B331-E737DD44CC0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0727-377B-4AEE-84A2-E81839233CCA}" type="datetimeFigureOut">
              <a:rPr lang="es-VE" smtClean="0"/>
              <a:pPr/>
              <a:t>06/02/2022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F71B-E6FB-4487-B331-E737DD44CC0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0727-377B-4AEE-84A2-E81839233CCA}" type="datetimeFigureOut">
              <a:rPr lang="es-VE" smtClean="0"/>
              <a:pPr/>
              <a:t>06/02/2022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F71B-E6FB-4487-B331-E737DD44CC0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0727-377B-4AEE-84A2-E81839233CCA}" type="datetimeFigureOut">
              <a:rPr lang="es-VE" smtClean="0"/>
              <a:pPr/>
              <a:t>06/02/2022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F71B-E6FB-4487-B331-E737DD44CC0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0727-377B-4AEE-84A2-E81839233CCA}" type="datetimeFigureOut">
              <a:rPr lang="es-VE" smtClean="0"/>
              <a:pPr/>
              <a:t>06/02/2022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F71B-E6FB-4487-B331-E737DD44CC0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0727-377B-4AEE-84A2-E81839233CCA}" type="datetimeFigureOut">
              <a:rPr lang="es-VE" smtClean="0"/>
              <a:pPr/>
              <a:t>06/02/2022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F71B-E6FB-4487-B331-E737DD44CC0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1073150"/>
            <a:ext cx="85947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4"/>
          <p:cNvSpPr txBox="1"/>
          <p:nvPr/>
        </p:nvSpPr>
        <p:spPr>
          <a:xfrm>
            <a:off x="395536" y="620688"/>
            <a:ext cx="2993285" cy="432048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s-VE" sz="4800" dirty="0" smtClean="0">
                <a:ln w="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pitchFamily="34" charset="0"/>
              </a:rPr>
              <a:t>7</a:t>
            </a:r>
            <a:r>
              <a:rPr lang="es-VE" sz="4800" dirty="0">
                <a:ln w="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pitchFamily="34" charset="0"/>
              </a:rPr>
              <a:t>0</a:t>
            </a:r>
            <a:r>
              <a:rPr lang="es-VE" sz="4800" dirty="0" smtClean="0">
                <a:ln w="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pitchFamily="34" charset="0"/>
              </a:rPr>
              <a:t> </a:t>
            </a:r>
            <a:r>
              <a:rPr lang="es-VE" sz="4800" dirty="0">
                <a:ln w="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pitchFamily="34" charset="0"/>
              </a:rPr>
              <a:t>Años</a:t>
            </a:r>
          </a:p>
        </p:txBody>
      </p:sp>
      <p:sp>
        <p:nvSpPr>
          <p:cNvPr id="7" name="CuadroTexto 9"/>
          <p:cNvSpPr txBox="1"/>
          <p:nvPr/>
        </p:nvSpPr>
        <p:spPr>
          <a:xfrm>
            <a:off x="171393" y="1327286"/>
            <a:ext cx="755072" cy="26080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s-VE" sz="3200" dirty="0">
                <a:ln w="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pitchFamily="34" charset="0"/>
              </a:rPr>
              <a:t>1952</a:t>
            </a:r>
          </a:p>
        </p:txBody>
      </p:sp>
      <p:sp>
        <p:nvSpPr>
          <p:cNvPr id="8" name="CuadroTexto 11"/>
          <p:cNvSpPr txBox="1"/>
          <p:nvPr/>
        </p:nvSpPr>
        <p:spPr>
          <a:xfrm>
            <a:off x="2483768" y="1327286"/>
            <a:ext cx="755072" cy="26080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s-VE" sz="3200" dirty="0" smtClean="0">
                <a:ln w="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pitchFamily="34" charset="0"/>
              </a:rPr>
              <a:t>2022</a:t>
            </a:r>
            <a:endParaRPr lang="es-VE" sz="3200" dirty="0">
              <a:ln w="0">
                <a:solidFill>
                  <a:schemeClr val="tx1"/>
                </a:solidFill>
              </a:ln>
              <a:solidFill>
                <a:srgbClr val="FFC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88640"/>
            <a:ext cx="6781800" cy="1182960"/>
          </a:xfrm>
        </p:spPr>
        <p:txBody>
          <a:bodyPr/>
          <a:lstStyle/>
          <a:p>
            <a:pPr eaLnBrk="1" hangingPunct="1"/>
            <a:r>
              <a:rPr lang="es-MX" altLang="es-VE" dirty="0" smtClean="0"/>
              <a:t>Acta Constitutiva</a:t>
            </a:r>
            <a:endParaRPr lang="es-ES" altLang="es-VE" dirty="0" smtClean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57200" y="1198718"/>
            <a:ext cx="8229600" cy="5117946"/>
            <a:chOff x="288" y="864"/>
            <a:chExt cx="5184" cy="3115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3504" y="1099"/>
            <a:ext cx="1968" cy="2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Imagen de mapa de bits" r:id="rId3" imgW="2857899" imgH="4180952" progId="PBrush">
                    <p:embed/>
                  </p:oleObj>
                </mc:Choice>
                <mc:Fallback>
                  <p:oleObj name="Imagen de mapa de bits" r:id="rId3" imgW="2857899" imgH="4180952" progId="PBrush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1099"/>
                          <a:ext cx="1968" cy="28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1920" y="864"/>
            <a:ext cx="1942" cy="2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Imagen de mapa de bits" r:id="rId5" imgW="2819794" imgH="3990476" progId="PBrush">
                    <p:embed/>
                  </p:oleObj>
                </mc:Choice>
                <mc:Fallback>
                  <p:oleObj name="Imagen de mapa de bits" r:id="rId5" imgW="2819794" imgH="3990476" progId="PBrush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864"/>
                          <a:ext cx="1942" cy="2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288" y="1099"/>
            <a:ext cx="2093" cy="2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Imagen de mapa de bits" r:id="rId7" imgW="3038095" imgH="4180952" progId="PBrush">
                    <p:embed/>
                  </p:oleObj>
                </mc:Choice>
                <mc:Fallback>
                  <p:oleObj name="Imagen de mapa de bits" r:id="rId7" imgW="3038095" imgH="4180952" progId="PBrush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099"/>
                          <a:ext cx="2093" cy="28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57300" y="2091364"/>
            <a:ext cx="6629400" cy="3506162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s-ES" altLang="es-VE" sz="180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Nosotros, Doctores Alfredo Arreaza Guzmán, Darío Curiel, Francisco Castillo Rey, Ceferino Alegría, José Enrique Morean, Ygnacio Ortíz, Sra. Berta Naranjo, Doctores Luis A. Herrera y Alfonso Rizquez, todos mayores de edad y de este domicilio, quienes constituimos la Junta Directiva de la Sociedad Venezolana de Salud Pública, elegida en su Asamblea Constitutiva, celebrada el </a:t>
            </a:r>
            <a:r>
              <a:rPr lang="es-ES" altLang="es-VE" sz="1800" b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27 de septiembre de 1952</a:t>
            </a:r>
            <a:r>
              <a:rPr lang="es-ES" altLang="es-VE" sz="180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, y suficientemente autorizados, según consta en el acta de dicha Asamblea, por el presente documento manifestamos a los fines legales correspondientes, que en la fecha que se indica arriba y en el acto a que se alude, a las personas asistentes a él </a:t>
            </a:r>
            <a:r>
              <a:rPr lang="es-ES" altLang="es-VE" sz="1800" b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constituimos una Asociación</a:t>
            </a:r>
            <a:r>
              <a:rPr lang="es-MX" altLang="es-VE" sz="180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...</a:t>
            </a:r>
            <a:r>
              <a:rPr lang="es-ES" altLang="es-VE" sz="180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</a:t>
            </a:r>
            <a:endParaRPr lang="es-ES" altLang="es-VE" sz="18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752600" y="3119012"/>
            <a:ext cx="5638800" cy="15164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s-ES" altLang="es-VE" sz="180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La denominación será “</a:t>
            </a:r>
            <a:r>
              <a:rPr lang="es-ES" altLang="es-VE" sz="1800" b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Sociedad Venezolana de Salud Pública</a:t>
            </a:r>
            <a:r>
              <a:rPr lang="es-ES" altLang="es-VE" sz="180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” y su domicilio la ciudad de Caracas, pero podrá celebrar Asambleas en cualquier lugar del País, y organizar seccionales y filiales fuera de su domicilio de acuerdo con sus Estatutos</a:t>
            </a:r>
            <a:r>
              <a:rPr lang="es-ES" altLang="es-VE" sz="1800">
                <a:solidFill>
                  <a:srgbClr val="000099"/>
                </a:solidFill>
                <a:latin typeface="Arial" charset="0"/>
              </a:rPr>
              <a:t>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476500" y="3560566"/>
            <a:ext cx="4191000" cy="66377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ES" altLang="es-VE" sz="180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Se trata de una Asociación de carácter estrictamente CIENTÍFICO</a:t>
            </a:r>
            <a:endParaRPr lang="es-ES" altLang="es-VE" sz="180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2" name="Picture 1033" descr="svs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9" y="116632"/>
            <a:ext cx="1669795" cy="135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9" grpId="0" animBg="1" autoUpdateAnimBg="0"/>
      <p:bldP spid="10" grpId="0" animBg="1" autoUpdateAnimBg="0"/>
      <p:bldP spid="1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6781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altLang="es-VE" dirty="0" smtClean="0"/>
              <a:t>La Sociedad Venezolana de Salud Pública</a:t>
            </a:r>
            <a:endParaRPr lang="es-ES" altLang="es-VE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600200"/>
            <a:ext cx="85344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s-V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¿QUE ES?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VE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  <a:r>
              <a:rPr kumimoji="0" lang="es-ES" altLang="es-VE" sz="2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Es una Asociación Científica sin fines de lucro con personalidad jurídica, núcleo de inteligencia y opinión que agrupa en su seno a profesionales, técnicos y estudiantes de las ciencias de la salud,  existe y funciona desde el 27 de Septiembre de 1952. </a:t>
            </a:r>
            <a:r>
              <a:rPr kumimoji="0" lang="es-MX" altLang="es-VE" sz="2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Sus Juntas Directivas han estado presididas por notables sanitaristas, quienes en el tiempo, han contribuido cada vez más al prestigio de nuestra sociedad</a:t>
            </a:r>
            <a:endParaRPr kumimoji="0" lang="es-ES" altLang="es-VE" sz="21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s-V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¿QUÉ HACE?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VE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  <a:r>
              <a:rPr kumimoji="0" lang="es-ES" altLang="es-VE" sz="2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Hoy y siempre nos es grato hacer del conocimiento de todos nuestros miembros y el resto del colectivo de la salud y de la población en general sin distinción de credo, ideología política y situación económica, que nuestra sociedad estará atenta  del funcionamiento de los servicios y programas de salud del sector público y privado, alerta al surgimiento de nuevos problemas de salud pública o incremento de los existentes, presta al apoyo y asesoramiento de los responsables de dichos servicios</a:t>
            </a:r>
            <a:r>
              <a:rPr kumimoji="0" lang="es-ES" altLang="es-VE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. </a:t>
            </a:r>
          </a:p>
        </p:txBody>
      </p:sp>
      <p:pic>
        <p:nvPicPr>
          <p:cNvPr id="6" name="Picture 1033" descr="sv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9" y="116632"/>
            <a:ext cx="1669795" cy="135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609600" y="1524000"/>
          <a:ext cx="3500438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Imagen de mapa de bits" r:id="rId3" imgW="5638095" imgH="8183117" progId="PBrush">
                  <p:embed/>
                </p:oleObj>
              </mc:Choice>
              <mc:Fallback>
                <p:oleObj name="Imagen de mapa de bits" r:id="rId3" imgW="5638095" imgH="8183117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3500438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495800" y="2590800"/>
            <a:ext cx="4267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altLang="es-VE" sz="2000" b="1" i="1">
                <a:solidFill>
                  <a:srgbClr val="CC0000"/>
                </a:solidFill>
                <a:cs typeface="Times New Roman" pitchFamily="18" charset="0"/>
              </a:rPr>
              <a:t>En el año 2000, bajo la gestión y propuesta  del Dr. Saúl Peña con la aprobación de la Junta  Directiva  se instituye el Himno de la Sociedad, con letra y Música del Prof. Antonio Gianinilivigni  Sandoval.</a:t>
            </a:r>
            <a:endParaRPr lang="es-ES" altLang="es-VE" sz="2000" b="1" i="1">
              <a:solidFill>
                <a:srgbClr val="CC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5536" y="838200"/>
            <a:ext cx="8458200" cy="60198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VE" altLang="es-V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2922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MX" altLang="es-VE" sz="2400" dirty="0" smtClean="0"/>
              <a:t>Himno de la Sociedad Venezolana de Salud Pública</a:t>
            </a:r>
            <a:endParaRPr lang="es-ES" altLang="es-VE" sz="24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19100" y="914400"/>
            <a:ext cx="8305800" cy="5791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ES" altLang="es-V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ALMA CLARA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                    I   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 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                                                               IV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Yo canto con alma clara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Y en sociedad, 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Médicos, sanitaristas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Y dispuesto a cantarle al mundo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Bioanalistas y pediatras,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Quien será quien multiplique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Enfermera, educador,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Mi cantar  que es muy seguro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Geriatra, investigador.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Oigan mi voz que al pregonar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Con  espíritu de lucha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Es una razón ... en cuerpo puro.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En dar salud a toda una nación.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             II                                                                         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Mi gente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bella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,	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Ingenieros, voluntarios,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Ya tiene porqué vivir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Internistas y estudiantes,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Como robles y samanes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Técnicos de la salud,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El turpial y el colibrí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Terapeutas en acción.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Por el eco de unas vidas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	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Nos sentimos bien unidos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Que claman con un sentir 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Formando siempre un solo corazón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Van quitándoles las sombras 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Que dice y canta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 la casa en que nací 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(Venezuela)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	               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CORO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            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CORO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	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Donde quiera, cuando quiera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Donde quiera, cuando quiera 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Siempre habrá salud.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Siempre habrá salud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	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Donde sea, cuando sea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Donde sea, cuando sea 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Salud hay a plenitud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Salud hay a plenitud 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                     CODA</a:t>
            </a:r>
            <a:endParaRPr kumimoji="0" lang="es-ES" altLang="es-V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73563" algn="l"/>
              </a:tabLst>
              <a:defRPr/>
            </a:pP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                                                          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Yo canto con alma clara,</a:t>
            </a:r>
            <a:r>
              <a:rPr kumimoji="0" lang="es-MX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s-ES" altLang="es-V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Salud hay a plenitud.</a:t>
            </a:r>
          </a:p>
        </p:txBody>
      </p:sp>
      <p:pic>
        <p:nvPicPr>
          <p:cNvPr id="9" name="Picture 1033" descr="svs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0" y="116632"/>
            <a:ext cx="133167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nimBg="1"/>
      <p:bldP spid="7" grpId="0" autoUpdateAnimBg="0"/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8032" y="2348880"/>
            <a:ext cx="7772400" cy="1514599"/>
          </a:xfrm>
        </p:spPr>
        <p:txBody>
          <a:bodyPr/>
          <a:lstStyle/>
          <a:p>
            <a:r>
              <a:rPr lang="es-VE" dirty="0" smtClean="0">
                <a:solidFill>
                  <a:srgbClr val="002060"/>
                </a:solidFill>
              </a:rPr>
              <a:t>EFEMÉRIDES EN LA SALUD PUBLICA </a:t>
            </a:r>
            <a:endParaRPr lang="es-VE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861048"/>
            <a:ext cx="8568952" cy="2472680"/>
          </a:xfrm>
        </p:spPr>
        <p:txBody>
          <a:bodyPr>
            <a:normAutofit fontScale="47500" lnSpcReduction="20000"/>
          </a:bodyPr>
          <a:lstStyle/>
          <a:p>
            <a:r>
              <a:rPr lang="es-VE" dirty="0" smtClean="0">
                <a:solidFill>
                  <a:srgbClr val="002060"/>
                </a:solidFill>
              </a:rPr>
              <a:t>Dr. Saúl Peña A                             Dr. José Emilio Reyes Palacios</a:t>
            </a:r>
          </a:p>
          <a:p>
            <a:pPr algn="l"/>
            <a:r>
              <a:rPr lang="es-VE" dirty="0" smtClean="0">
                <a:solidFill>
                  <a:srgbClr val="002060"/>
                </a:solidFill>
              </a:rPr>
              <a:t>                                                              Presidente                                           Vicepresidente</a:t>
            </a:r>
          </a:p>
          <a:p>
            <a:pPr algn="l"/>
            <a:endParaRPr lang="es-VE" dirty="0" smtClean="0">
              <a:solidFill>
                <a:srgbClr val="002060"/>
              </a:solidFill>
            </a:endParaRPr>
          </a:p>
          <a:p>
            <a:pPr algn="l"/>
            <a:endParaRPr lang="es-VE" dirty="0" smtClean="0">
              <a:solidFill>
                <a:srgbClr val="002060"/>
              </a:solidFill>
            </a:endParaRPr>
          </a:p>
          <a:p>
            <a:r>
              <a:rPr lang="es-VE" dirty="0" smtClean="0">
                <a:solidFill>
                  <a:srgbClr val="002060"/>
                </a:solidFill>
              </a:rPr>
              <a:t>FELIZ AÑO………</a:t>
            </a:r>
          </a:p>
          <a:p>
            <a:r>
              <a:rPr lang="es-VE" dirty="0" smtClean="0">
                <a:solidFill>
                  <a:srgbClr val="002060"/>
                </a:solidFill>
              </a:rPr>
              <a:t> </a:t>
            </a:r>
          </a:p>
          <a:p>
            <a:r>
              <a:rPr lang="es-VE" dirty="0" smtClean="0">
                <a:solidFill>
                  <a:srgbClr val="002060"/>
                </a:solidFill>
              </a:rPr>
              <a:t>CALENDARIO </a:t>
            </a:r>
            <a:r>
              <a:rPr lang="es-VE" dirty="0" smtClean="0">
                <a:solidFill>
                  <a:srgbClr val="002060"/>
                </a:solidFill>
              </a:rPr>
              <a:t>2022</a:t>
            </a:r>
            <a:endParaRPr lang="es-VE" dirty="0" smtClean="0">
              <a:solidFill>
                <a:srgbClr val="002060"/>
              </a:solidFill>
            </a:endParaRPr>
          </a:p>
          <a:p>
            <a:endParaRPr lang="es-VE" dirty="0" smtClean="0">
              <a:solidFill>
                <a:srgbClr val="002060"/>
              </a:solidFill>
            </a:endParaRPr>
          </a:p>
          <a:p>
            <a:r>
              <a:rPr lang="es-VE" dirty="0" smtClean="0">
                <a:solidFill>
                  <a:srgbClr val="002060"/>
                </a:solidFill>
              </a:rPr>
              <a:t>LX </a:t>
            </a:r>
            <a:r>
              <a:rPr lang="es-VE" dirty="0" smtClean="0">
                <a:solidFill>
                  <a:srgbClr val="002060"/>
                </a:solidFill>
              </a:rPr>
              <a:t>Asamblea General Ordinaria y Jornadas Científicas </a:t>
            </a:r>
          </a:p>
          <a:p>
            <a:pPr algn="l"/>
            <a:endParaRPr lang="es-VE" dirty="0" smtClean="0">
              <a:solidFill>
                <a:srgbClr val="002060"/>
              </a:solidFill>
            </a:endParaRPr>
          </a:p>
        </p:txBody>
      </p:sp>
      <p:pic>
        <p:nvPicPr>
          <p:cNvPr id="4" name="Picture 1033" descr="sv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871" y="692696"/>
            <a:ext cx="195312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visitantes\Desktop\SVSP\REGRESO AL TRABAJO\AASPA\logo-slogan-Mobile-150x1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485" y="764705"/>
            <a:ext cx="185071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jdiazc\Desktop\SVSP\EFEMERIDES\calendario-2021-excel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-27384"/>
            <a:ext cx="8229600" cy="792088"/>
          </a:xfrm>
        </p:spPr>
        <p:txBody>
          <a:bodyPr>
            <a:normAutofit/>
          </a:bodyPr>
          <a:lstStyle/>
          <a:p>
            <a:r>
              <a:rPr lang="es-VE" sz="2800" dirty="0" smtClean="0">
                <a:solidFill>
                  <a:srgbClr val="002060"/>
                </a:solidFill>
              </a:rPr>
              <a:t>EFEMÉRIDES EN LA SALUD PUBLICA </a:t>
            </a:r>
            <a:endParaRPr lang="es-VE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67543" y="689608"/>
          <a:ext cx="8424937" cy="569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97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MES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DÍA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EFEMÉRIDE</a:t>
                      </a:r>
                      <a:endParaRPr lang="es-V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Enero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15/29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Día del Educador</a:t>
                      </a:r>
                      <a:r>
                        <a:rPr lang="es-VE" baseline="0" dirty="0" smtClean="0">
                          <a:solidFill>
                            <a:srgbClr val="002060"/>
                          </a:solidFill>
                        </a:rPr>
                        <a:t> /Trabajador Social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Febrero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Día del Sociólogo y Antropólogo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Marzo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Día del Médico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Abril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25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Día</a:t>
                      </a:r>
                      <a:r>
                        <a:rPr lang="es-VE" baseline="0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Bioanalista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Mayo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Día Enfermera/Medico</a:t>
                      </a:r>
                      <a:r>
                        <a:rPr lang="es-VE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Sanitarista</a:t>
                      </a:r>
                      <a:r>
                        <a:rPr lang="es-VE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Junio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23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Día del Abogado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Julio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21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Día.- Médico</a:t>
                      </a:r>
                      <a:r>
                        <a:rPr lang="es-VE" baseline="0" dirty="0" smtClean="0">
                          <a:solidFill>
                            <a:srgbClr val="002060"/>
                          </a:solidFill>
                        </a:rPr>
                        <a:t> Veterinario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Agosto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29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Día</a:t>
                      </a:r>
                      <a:r>
                        <a:rPr lang="es-VE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 Administrador Comercial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Septiembre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15/27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Día Inspector en Salud Publica y Creación SVSP LXIX</a:t>
                      </a:r>
                      <a:r>
                        <a:rPr lang="es-VE" baseline="0" dirty="0" smtClean="0">
                          <a:solidFill>
                            <a:srgbClr val="002060"/>
                          </a:solidFill>
                        </a:rPr>
                        <a:t> Aniversario </a:t>
                      </a:r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/Contador Publico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Octubre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02/0 3/28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Día Nutricionista/Odontólogo/ </a:t>
                      </a:r>
                      <a:r>
                        <a:rPr lang="es-VE" baseline="0" dirty="0" smtClean="0">
                          <a:solidFill>
                            <a:srgbClr val="002060"/>
                          </a:solidFill>
                        </a:rPr>
                        <a:t>Ingeniero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Noviembre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17/22/25/29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smtClean="0">
                          <a:solidFill>
                            <a:srgbClr val="002060"/>
                          </a:solidFill>
                        </a:rPr>
                        <a:t>Día</a:t>
                      </a:r>
                      <a:r>
                        <a:rPr lang="es-VE" baseline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VE" smtClean="0">
                          <a:solidFill>
                            <a:srgbClr val="002060"/>
                          </a:solidFill>
                        </a:rPr>
                        <a:t>Economista/Psicólogo </a:t>
                      </a:r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/Fisioterapeuta/Politólogo</a:t>
                      </a:r>
                      <a:r>
                        <a:rPr lang="es-VE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Diciembre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01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>
                          <a:solidFill>
                            <a:srgbClr val="002060"/>
                          </a:solidFill>
                        </a:rPr>
                        <a:t>Farmacéutica </a:t>
                      </a:r>
                      <a:endParaRPr lang="es-V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619672" y="6453336"/>
            <a:ext cx="613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>
                <a:solidFill>
                  <a:srgbClr val="002060"/>
                </a:solidFill>
              </a:rPr>
              <a:t>Sanitaristas . Trabajadores de la Salud. Equipo Interdisciplinario  </a:t>
            </a:r>
            <a:endParaRPr lang="es-V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27200" y="474663"/>
            <a:ext cx="5688013" cy="1550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1" hangingPunct="1">
              <a:defRPr/>
            </a:pPr>
            <a:r>
              <a:rPr lang="es-ES_tradnl" sz="3200" b="1" dirty="0">
                <a:solidFill>
                  <a:srgbClr val="E921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SOCIEDAD VENEZOLANA </a:t>
            </a:r>
          </a:p>
          <a:p>
            <a:pPr algn="ctr" eaLnBrk="1" hangingPunct="1">
              <a:defRPr/>
            </a:pPr>
            <a:r>
              <a:rPr lang="es-ES_tradnl" sz="3200" b="1" dirty="0">
                <a:solidFill>
                  <a:srgbClr val="E921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 </a:t>
            </a:r>
          </a:p>
          <a:p>
            <a:pPr algn="ctr" eaLnBrk="1" hangingPunct="1">
              <a:defRPr/>
            </a:pPr>
            <a:r>
              <a:rPr lang="es-ES_tradnl" sz="3200" b="1" dirty="0">
                <a:solidFill>
                  <a:srgbClr val="E921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SALUD PÚBLICA</a:t>
            </a: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5292725" y="2852738"/>
            <a:ext cx="27336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70</a:t>
            </a:r>
            <a:r>
              <a:rPr lang="es-VE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s-VE" sz="3600" kern="10" dirty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Años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4572000" y="3805238"/>
            <a:ext cx="396081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66"/>
                    </a:gs>
                    <a:gs pos="50000">
                      <a:srgbClr val="0033CC"/>
                    </a:gs>
                    <a:gs pos="100000">
                      <a:srgbClr val="0000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Trabajando por el</a:t>
            </a:r>
          </a:p>
          <a:p>
            <a:pPr algn="ctr"/>
            <a:r>
              <a:rPr lang="es-VE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66"/>
                    </a:gs>
                    <a:gs pos="50000">
                      <a:srgbClr val="0033CC"/>
                    </a:gs>
                    <a:gs pos="100000">
                      <a:srgbClr val="0000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Desarrollo del País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42988" y="5799138"/>
            <a:ext cx="705643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VE" b="1" dirty="0">
                <a:solidFill>
                  <a:srgbClr val="990099"/>
                </a:solidFill>
                <a:latin typeface="Arial" charset="0"/>
              </a:rPr>
              <a:t>S</a:t>
            </a:r>
            <a:r>
              <a:rPr lang="es-ES" altLang="es-VE" sz="2000" b="1" dirty="0">
                <a:solidFill>
                  <a:srgbClr val="990099"/>
                </a:solidFill>
                <a:latin typeface="Arial" charset="0"/>
              </a:rPr>
              <a:t>EPTIEMBRE 27 DE 1952 - </a:t>
            </a:r>
            <a:r>
              <a:rPr lang="es-ES" altLang="es-VE" b="1" dirty="0">
                <a:solidFill>
                  <a:srgbClr val="990099"/>
                </a:solidFill>
                <a:latin typeface="Arial" charset="0"/>
              </a:rPr>
              <a:t>S</a:t>
            </a:r>
            <a:r>
              <a:rPr lang="es-ES" altLang="es-VE" sz="2000" b="1" dirty="0">
                <a:solidFill>
                  <a:srgbClr val="990099"/>
                </a:solidFill>
                <a:latin typeface="Arial" charset="0"/>
              </a:rPr>
              <a:t>EPTIEMBRE 27 DE </a:t>
            </a:r>
            <a:r>
              <a:rPr lang="es-ES" altLang="es-VE" sz="2000" b="1" dirty="0" smtClean="0">
                <a:solidFill>
                  <a:srgbClr val="990099"/>
                </a:solidFill>
                <a:latin typeface="Arial" charset="0"/>
              </a:rPr>
              <a:t>2022</a:t>
            </a:r>
            <a:endParaRPr lang="es-ES" altLang="es-VE" sz="2000" b="1" dirty="0">
              <a:solidFill>
                <a:srgbClr val="990099"/>
              </a:solidFill>
              <a:latin typeface="Arial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838200" y="2263775"/>
            <a:ext cx="3429000" cy="3292475"/>
            <a:chOff x="1886" y="1206"/>
            <a:chExt cx="1987" cy="1908"/>
          </a:xfrm>
        </p:grpSpPr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1886" y="1206"/>
            <a:ext cx="1987" cy="1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Imagen de mapa de bits" r:id="rId3" imgW="3153215" imgH="3029373" progId="PBrush">
                    <p:embed/>
                  </p:oleObj>
                </mc:Choice>
                <mc:Fallback>
                  <p:oleObj name="Imagen de mapa de bits" r:id="rId3" imgW="3153215" imgH="3029373" progId="PBrush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6" y="1206"/>
                          <a:ext cx="1987" cy="19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908" y="1212"/>
              <a:ext cx="1944" cy="1884"/>
            </a:xfrm>
            <a:prstGeom prst="ellips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VE" altLang="es-VE"/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0" y="68263"/>
            <a:ext cx="1752600" cy="1544637"/>
            <a:chOff x="0" y="43"/>
            <a:chExt cx="1104" cy="973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0" y="43"/>
              <a:ext cx="1104" cy="869"/>
            </a:xfrm>
            <a:prstGeom prst="parallelogram">
              <a:avLst>
                <a:gd name="adj" fmla="val 11969"/>
              </a:avLst>
            </a:pr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VE" altLang="es-VE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59" y="912"/>
              <a:ext cx="609" cy="10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9D9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VE" altLang="es-V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390</Words>
  <Application>Microsoft Office PowerPoint</Application>
  <PresentationFormat>Presentación en pantalla (4:3)</PresentationFormat>
  <Paragraphs>95</Paragraphs>
  <Slides>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Comic Sans MS</vt:lpstr>
      <vt:lpstr>Impact</vt:lpstr>
      <vt:lpstr>Segoe UI Semibold</vt:lpstr>
      <vt:lpstr>Times New Roman</vt:lpstr>
      <vt:lpstr>Tema de Office</vt:lpstr>
      <vt:lpstr>Imagen de mapa de bits</vt:lpstr>
      <vt:lpstr>Presentación de PowerPoint</vt:lpstr>
      <vt:lpstr>Acta Constitutiva</vt:lpstr>
      <vt:lpstr>La Sociedad Venezolana de Salud Pública</vt:lpstr>
      <vt:lpstr>Himno de la Sociedad Venezolana de Salud Pública</vt:lpstr>
      <vt:lpstr>EFEMÉRIDES EN LA SALUD PUBLICA </vt:lpstr>
      <vt:lpstr>Presentación de PowerPoint</vt:lpstr>
      <vt:lpstr>EFEMÉRIDES EN LA SALUD PUBLICA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EFEMÉRIDES EN LA SALUD PUBLICA</dc:title>
  <dc:creator>ajdiazc</dc:creator>
  <cp:lastModifiedBy>Invitado</cp:lastModifiedBy>
  <cp:revision>19</cp:revision>
  <dcterms:created xsi:type="dcterms:W3CDTF">2020-12-29T13:59:52Z</dcterms:created>
  <dcterms:modified xsi:type="dcterms:W3CDTF">2022-02-06T16:29:55Z</dcterms:modified>
</cp:coreProperties>
</file>